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0"/>
  </p:notesMasterIdLst>
  <p:sldIdLst>
    <p:sldId id="256" r:id="rId2"/>
    <p:sldId id="285" r:id="rId3"/>
    <p:sldId id="302" r:id="rId4"/>
    <p:sldId id="294" r:id="rId5"/>
    <p:sldId id="29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301" r:id="rId15"/>
    <p:sldId id="296" r:id="rId16"/>
    <p:sldId id="303" r:id="rId17"/>
    <p:sldId id="266" r:id="rId18"/>
    <p:sldId id="297" r:id="rId19"/>
    <p:sldId id="298" r:id="rId20"/>
    <p:sldId id="299" r:id="rId21"/>
    <p:sldId id="300" r:id="rId22"/>
    <p:sldId id="267" r:id="rId23"/>
    <p:sldId id="259" r:id="rId24"/>
    <p:sldId id="260" r:id="rId25"/>
    <p:sldId id="265" r:id="rId26"/>
    <p:sldId id="257" r:id="rId27"/>
    <p:sldId id="258" r:id="rId28"/>
    <p:sldId id="261" r:id="rId29"/>
    <p:sldId id="262" r:id="rId30"/>
    <p:sldId id="263" r:id="rId31"/>
    <p:sldId id="269" r:id="rId32"/>
    <p:sldId id="264" r:id="rId33"/>
    <p:sldId id="268" r:id="rId34"/>
    <p:sldId id="270" r:id="rId35"/>
    <p:sldId id="271" r:id="rId36"/>
    <p:sldId id="272" r:id="rId37"/>
    <p:sldId id="273" r:id="rId38"/>
    <p:sldId id="281" r:id="rId39"/>
    <p:sldId id="274" r:id="rId40"/>
    <p:sldId id="275" r:id="rId41"/>
    <p:sldId id="279" r:id="rId42"/>
    <p:sldId id="280" r:id="rId43"/>
    <p:sldId id="282" r:id="rId44"/>
    <p:sldId id="283" r:id="rId45"/>
    <p:sldId id="284" r:id="rId46"/>
    <p:sldId id="277" r:id="rId47"/>
    <p:sldId id="276" r:id="rId48"/>
    <p:sldId id="27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7"/>
    <p:restoredTop sz="94516"/>
  </p:normalViewPr>
  <p:slideViewPr>
    <p:cSldViewPr snapToGrid="0" snapToObjects="1">
      <p:cViewPr varScale="1">
        <p:scale>
          <a:sx n="88" d="100"/>
          <a:sy n="88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3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3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ebi.ac.uk</a:t>
            </a:r>
            <a:r>
              <a:rPr lang="en-US" dirty="0"/>
              <a:t>/metagenomics/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Usegalaxy.org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22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amdevloper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-calendars.com/list-templat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3C7-DEE7-6143-9F3F-AA06804E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workflow development managers use script-based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31420-4329-1F4D-AD22-8E9F3BB4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11" y="1640645"/>
            <a:ext cx="9897978" cy="52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4641-95E8-F24B-9C96-81A2713D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all workflow managers are created equal…but different managers are better for different jobs.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76CA-92A3-5548-B2C5-FBEC4342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08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leading choice for Python-based development…but does require a working knowledge of Python.</a:t>
            </a:r>
          </a:p>
          <a:p>
            <a:r>
              <a:rPr lang="en-US" dirty="0"/>
              <a:t> </a:t>
            </a:r>
            <a:r>
              <a:rPr lang="en-US" dirty="0" err="1"/>
              <a:t>Nextflow</a:t>
            </a:r>
            <a:r>
              <a:rPr lang="en-US" dirty="0"/>
              <a:t> is often preferable if you use a lot of traditional bioinformatics workflow approaches &amp; want to easily pivot between languages.</a:t>
            </a:r>
          </a:p>
        </p:txBody>
      </p:sp>
    </p:spTree>
    <p:extLst>
      <p:ext uri="{BB962C8B-B14F-4D97-AF65-F5344CB8AC3E}">
        <p14:creationId xmlns:p14="http://schemas.microsoft.com/office/powerpoint/2010/main" val="183392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EBAE-454D-FE45-ABD9-6FB647CA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We’ll focus on </a:t>
            </a:r>
            <a:r>
              <a:rPr lang="en-US" dirty="0" err="1"/>
              <a:t>Snakemake</a:t>
            </a:r>
            <a:r>
              <a:rPr lang="en-US" dirty="0"/>
              <a:t> for this course.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BB4D-E086-D04F-9932-E7B78DBF1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Python-based workflow management software that defaults to the use of configuration files + a mix of Python &amp; shell script code.</a:t>
            </a:r>
          </a:p>
          <a:p>
            <a:r>
              <a:rPr lang="en-US" dirty="0"/>
              <a:t> Arguments about workflow management software can be endless…but the important part is that the workflow is documented at all!</a:t>
            </a:r>
          </a:p>
        </p:txBody>
      </p:sp>
    </p:spTree>
    <p:extLst>
      <p:ext uri="{BB962C8B-B14F-4D97-AF65-F5344CB8AC3E}">
        <p14:creationId xmlns:p14="http://schemas.microsoft.com/office/powerpoint/2010/main" val="231451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459989-947C-284E-BFC8-11A94881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93" y="271659"/>
            <a:ext cx="11158871" cy="1471193"/>
          </a:xfrm>
        </p:spPr>
        <p:txBody>
          <a:bodyPr>
            <a:normAutofit/>
          </a:bodyPr>
          <a:lstStyle/>
          <a:p>
            <a:r>
              <a:rPr lang="en-US" sz="4100" dirty="0"/>
              <a:t>Some elements of reproducibility apply to </a:t>
            </a:r>
            <a:r>
              <a:rPr lang="en-US" sz="4100" b="1" dirty="0"/>
              <a:t>all</a:t>
            </a:r>
            <a:r>
              <a:rPr lang="en-US" sz="4100" dirty="0"/>
              <a:t> workflow management tools.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4833-AA87-0A44-875B-D72748AD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68" y="1783186"/>
            <a:ext cx="5399863" cy="482324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Self-documenting names </a:t>
            </a:r>
            <a:r>
              <a:rPr lang="en-US" sz="2400" dirty="0"/>
              <a:t>for code &amp; files</a:t>
            </a:r>
          </a:p>
          <a:p>
            <a:pPr lvl="1"/>
            <a:r>
              <a:rPr lang="en-US" dirty="0"/>
              <a:t> Making sure before, during, and after analysis that your files + variables are named using information about what is contained in them!</a:t>
            </a:r>
          </a:p>
          <a:p>
            <a:r>
              <a:rPr lang="en-US" sz="2400" dirty="0"/>
              <a:t> Visualization and documentation</a:t>
            </a:r>
          </a:p>
          <a:p>
            <a:pPr lvl="1"/>
            <a:r>
              <a:rPr lang="en-US" dirty="0"/>
              <a:t> Using notebooks or README files to explain the process (even if they’re used in the workflow development phase) can help other users quickly catch your train of thought.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3E30-7CE3-E142-B676-FCE226F6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95"/>
          <a:stretch/>
        </p:blipFill>
        <p:spPr>
          <a:xfrm>
            <a:off x="5673149" y="2623739"/>
            <a:ext cx="6535197" cy="2846064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30D949-56EE-BC4B-A453-5DD279FF3A6E}"/>
              </a:ext>
            </a:extLst>
          </p:cNvPr>
          <p:cNvSpPr/>
          <p:nvPr/>
        </p:nvSpPr>
        <p:spPr>
          <a:xfrm>
            <a:off x="10420836" y="5475595"/>
            <a:ext cx="157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36471"/>
                </a:solidFill>
                <a:latin typeface="TwitterChirp"/>
                <a:hlinkClick r:id="rId3"/>
              </a:rPr>
              <a:t>@iamdevloper</a:t>
            </a:r>
            <a:endParaRPr lang="en-US" b="0" i="0" u="none" strike="noStrike" dirty="0">
              <a:solidFill>
                <a:srgbClr val="536471"/>
              </a:solidFill>
              <a:effectLst/>
              <a:latin typeface="TwitterChirp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540064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0918-4E86-FF43-8E0C-6B7A7499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03232" cy="6019633"/>
          </a:xfrm>
        </p:spPr>
        <p:txBody>
          <a:bodyPr>
            <a:normAutofit/>
          </a:bodyPr>
          <a:lstStyle/>
          <a:p>
            <a:r>
              <a:rPr lang="en-US" dirty="0" err="1"/>
              <a:t>Snakemake</a:t>
            </a:r>
            <a:r>
              <a:rPr lang="en-US" dirty="0"/>
              <a:t> makes software accessible –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it’s the junior, “soft” version of containerization </a:t>
            </a:r>
            <a:r>
              <a:rPr lang="en-US" sz="3000" dirty="0"/>
              <a:t>(when used w/o Docker/Singularity)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82B85-7933-FE4A-8910-4FE6C70D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587" y="0"/>
            <a:ext cx="4547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6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0C36-24D6-644C-8569-2A683A1D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1584-21C6-BE4B-BD79-897721D5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kinds of experiences have you had with workflows over the course of the semester?</a:t>
            </a:r>
          </a:p>
          <a:p>
            <a:r>
              <a:rPr lang="en-US" dirty="0"/>
              <a:t> Is reproducibility important outside of the classroom setting?</a:t>
            </a:r>
          </a:p>
          <a:p>
            <a:r>
              <a:rPr lang="en-US" dirty="0"/>
              <a:t> What challenges does using </a:t>
            </a:r>
            <a:r>
              <a:rPr lang="en-US" dirty="0" err="1"/>
              <a:t>conda</a:t>
            </a:r>
            <a:r>
              <a:rPr lang="en-US" dirty="0"/>
              <a:t> create? What challenges does it resolve?</a:t>
            </a:r>
          </a:p>
          <a:p>
            <a:r>
              <a:rPr lang="en-US" dirty="0"/>
              <a:t> How should we plan for tomorrow’s reproducible workflows?</a:t>
            </a:r>
          </a:p>
        </p:txBody>
      </p:sp>
    </p:spTree>
    <p:extLst>
      <p:ext uri="{BB962C8B-B14F-4D97-AF65-F5344CB8AC3E}">
        <p14:creationId xmlns:p14="http://schemas.microsoft.com/office/powerpoint/2010/main" val="412239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64B9-822F-2A44-B705-BB0AC3D4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that were surprising or resonated from the reading?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4F403-6892-3245-8282-CA5DF4B33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few for me:</a:t>
            </a:r>
          </a:p>
          <a:p>
            <a:pPr lvl="1"/>
            <a:r>
              <a:rPr lang="en-US" dirty="0"/>
              <a:t> Subsampling…when I first started subsampling, I thought that it had to be much more complex than just selecting a few lines.</a:t>
            </a:r>
          </a:p>
          <a:p>
            <a:pPr lvl="1"/>
            <a:r>
              <a:rPr lang="en-US" dirty="0"/>
              <a:t> The “collaborator” being you.</a:t>
            </a:r>
          </a:p>
          <a:p>
            <a:pPr lvl="1"/>
            <a:r>
              <a:rPr lang="en-US" dirty="0"/>
              <a:t> Needing to document the steps that you ended up brute-forcing manually.</a:t>
            </a:r>
          </a:p>
        </p:txBody>
      </p:sp>
    </p:spTree>
    <p:extLst>
      <p:ext uri="{BB962C8B-B14F-4D97-AF65-F5344CB8AC3E}">
        <p14:creationId xmlns:p14="http://schemas.microsoft.com/office/powerpoint/2010/main" val="402446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12B1-1A02-B24D-9AEB-3C9052B1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 –n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mamba</a:t>
            </a:r>
          </a:p>
        </p:txBody>
      </p:sp>
    </p:spTree>
    <p:extLst>
      <p:ext uri="{BB962C8B-B14F-4D97-AF65-F5344CB8AC3E}">
        <p14:creationId xmlns:p14="http://schemas.microsoft.com/office/powerpoint/2010/main" val="276273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D1C5-4DA2-3145-A6F8-B4A7F0AA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Trying out creating a </a:t>
            </a:r>
            <a:r>
              <a:rPr lang="en-US" dirty="0" err="1"/>
              <a:t>Snakemake</a:t>
            </a:r>
            <a:r>
              <a:rPr lang="en-US" dirty="0"/>
              <a:t> workflow!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283E-BBFE-9B47-A0BE-984312D49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“Running before we can walk”</a:t>
            </a:r>
          </a:p>
        </p:txBody>
      </p:sp>
    </p:spTree>
    <p:extLst>
      <p:ext uri="{BB962C8B-B14F-4D97-AF65-F5344CB8AC3E}">
        <p14:creationId xmlns:p14="http://schemas.microsoft.com/office/powerpoint/2010/main" val="259175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9115-1BEA-374D-A544-BB1EFB92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– Reproducible workflows</a:t>
            </a:r>
          </a:p>
        </p:txBody>
      </p:sp>
    </p:spTree>
    <p:extLst>
      <p:ext uri="{BB962C8B-B14F-4D97-AF65-F5344CB8AC3E}">
        <p14:creationId xmlns:p14="http://schemas.microsoft.com/office/powerpoint/2010/main" val="1257463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372-CE0A-2543-AD25-8CB8AFC8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Creating a fresh directory for our </a:t>
            </a:r>
            <a:r>
              <a:rPr lang="en-US" dirty="0" err="1"/>
              <a:t>Snakemake</a:t>
            </a:r>
            <a:r>
              <a:rPr lang="en-US" dirty="0"/>
              <a:t>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DC2D-CD36-C448-A4B1-F0484357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–p tester-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vim </a:t>
            </a:r>
            <a:r>
              <a:rPr lang="en-US" dirty="0" err="1"/>
              <a:t>Snakefile</a:t>
            </a:r>
            <a:endParaRPr lang="en-US" dirty="0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B9CD2A0F-CAD7-8945-B68D-0440D99A6C5E}"/>
              </a:ext>
            </a:extLst>
          </p:cNvPr>
          <p:cNvSpPr/>
          <p:nvPr/>
        </p:nvSpPr>
        <p:spPr>
          <a:xfrm>
            <a:off x="5791200" y="1995321"/>
            <a:ext cx="6144126" cy="474988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Snakefile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rule all: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rule_output.txt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make_output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rule_output.txt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shell: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touch {output}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7A9F-0695-B543-BECD-423B7C34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our newly-created </a:t>
            </a:r>
            <a:r>
              <a:rPr lang="en-US" dirty="0" err="1"/>
              <a:t>Snakemake</a:t>
            </a:r>
            <a:r>
              <a:rPr lang="en-US" dirty="0"/>
              <a:t>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7889-BD22-BE4A-971C-0271B8E0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minimal working example of </a:t>
            </a:r>
            <a:r>
              <a:rPr lang="en-US" dirty="0" err="1"/>
              <a:t>Snakemake</a:t>
            </a:r>
            <a:r>
              <a:rPr lang="en-US" dirty="0"/>
              <a:t> (we’re just creating a single file) is best run locally on the command line.</a:t>
            </a:r>
          </a:p>
          <a:p>
            <a:r>
              <a:rPr lang="en-US" dirty="0"/>
              <a:t> To execute it, we’ll 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–-cores 1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(Make sure your </a:t>
            </a:r>
            <a:r>
              <a:rPr lang="en-US" dirty="0" err="1">
                <a:cs typeface="Courier New" panose="02070309020205020404" pitchFamily="49" charset="0"/>
              </a:rPr>
              <a:t>Snakemake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cs typeface="Courier New" panose="02070309020205020404" pitchFamily="49" charset="0"/>
              </a:rPr>
              <a:t> environment is activated).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4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9503-E18A-284A-8BA7-D059E4BE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Pair/3 up with the person next to you! </a:t>
            </a:r>
            <a:br>
              <a:rPr lang="en-US" dirty="0"/>
            </a:br>
            <a:r>
              <a:rPr lang="en-US" dirty="0"/>
              <a:t>(5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8125-6BD7-5C48-9F04-41BC5A0B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 </a:t>
            </a:r>
            <a:r>
              <a:rPr lang="en-US" sz="4400" dirty="0"/>
              <a:t>Discuss what has been most challenging this semester from the perspective of (a) understanding others’ approaches and (b) understanding your </a:t>
            </a:r>
            <a:r>
              <a:rPr lang="en-US" sz="4400" b="1" dirty="0"/>
              <a:t>own</a:t>
            </a:r>
            <a:r>
              <a:rPr lang="en-US" sz="4400" dirty="0"/>
              <a:t> approaches!</a:t>
            </a:r>
          </a:p>
          <a:p>
            <a:r>
              <a:rPr lang="en-US" sz="4400" dirty="0"/>
              <a:t> Brainstorm &amp; settle on </a:t>
            </a:r>
            <a:r>
              <a:rPr lang="en-US" sz="4400" u="sng" dirty="0">
                <a:solidFill>
                  <a:schemeClr val="accent1"/>
                </a:solidFill>
              </a:rPr>
              <a:t>3 keywords to share</a:t>
            </a:r>
            <a:r>
              <a:rPr lang="en-US" sz="4400" dirty="0"/>
              <a:t> that convey these experiences.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26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Every discrete operation that </a:t>
            </a:r>
            <a:r>
              <a:rPr lang="en-US" sz="3400" err="1"/>
              <a:t>Snakemake</a:t>
            </a:r>
            <a:r>
              <a:rPr lang="en-US" sz="3400"/>
              <a:t> performs is a </a:t>
            </a:r>
            <a:r>
              <a:rPr lang="en-US" sz="3400" b="1"/>
              <a:t>rule</a:t>
            </a:r>
            <a:r>
              <a:rPr lang="en-US" sz="340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2400" dirty="0"/>
              <a:t> Rules can theoretically perform an unbounded number of tasks…but it’s better that they </a:t>
            </a:r>
            <a:r>
              <a:rPr lang="en-US" sz="2400" b="1" dirty="0"/>
              <a:t>don’t</a:t>
            </a:r>
            <a:r>
              <a:rPr lang="en-US" sz="2400" dirty="0"/>
              <a:t>.</a:t>
            </a:r>
          </a:p>
          <a:p>
            <a:r>
              <a:rPr lang="en-US" sz="2400" dirty="0"/>
              <a:t> Ideally, a rule is a compartmentalized, single accomplishment.</a:t>
            </a:r>
          </a:p>
        </p:txBody>
      </p:sp>
      <p:pic>
        <p:nvPicPr>
          <p:cNvPr id="5" name="Picture 4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5DF523A-7466-EA48-ABAB-60A137EC4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2675" y="567942"/>
            <a:ext cx="4287646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821E-D8D3-6F40-841A-CBFDFA1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rule structure is predictable and ordered.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868169-F968-7B44-9593-E824818F4ECE}"/>
              </a:ext>
            </a:extLst>
          </p:cNvPr>
          <p:cNvSpPr/>
          <p:nvPr/>
        </p:nvSpPr>
        <p:spPr>
          <a:xfrm>
            <a:off x="2671010" y="1883193"/>
            <a:ext cx="6849979" cy="4802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/>
          </a:p>
          <a:p>
            <a:r>
              <a:rPr lang="en-US" sz="3200" b="1" dirty="0"/>
              <a:t>rule</a:t>
            </a:r>
            <a:r>
              <a:rPr lang="en-US" sz="3200" dirty="0"/>
              <a:t> </a:t>
            </a:r>
            <a:r>
              <a:rPr lang="en-US" sz="3200" dirty="0" err="1"/>
              <a:t>task_name</a:t>
            </a:r>
            <a:r>
              <a:rPr lang="en-US" sz="3200" dirty="0"/>
              <a:t>:</a:t>
            </a:r>
          </a:p>
          <a:p>
            <a:r>
              <a:rPr lang="en-US" sz="3200" dirty="0"/>
              <a:t>	input: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output: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shell:</a:t>
            </a:r>
          </a:p>
          <a:p>
            <a:r>
              <a:rPr lang="en-US" sz="3200" dirty="0"/>
              <a:t>		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”””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some code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74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EC41A0-6EFC-9449-A97A-445EAA96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is reproducibility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1239-E02F-3145-8060-9AE6551E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r>
              <a:rPr lang="en-US" sz="2000" dirty="0"/>
              <a:t>Replicability is completely starting an experiment over and re-doing it start-to-finish to see if you can get the same outcomes</a:t>
            </a:r>
          </a:p>
          <a:p>
            <a:pPr lvl="1"/>
            <a:r>
              <a:rPr lang="en-US" sz="1600" dirty="0"/>
              <a:t>This can be a tall order, especially if the replicates are biological!</a:t>
            </a:r>
          </a:p>
          <a:p>
            <a:r>
              <a:rPr lang="en-US" sz="2000" dirty="0"/>
              <a:t>Reproducibility, on the other hand, is taking the data and re-doing someone’s </a:t>
            </a:r>
            <a:r>
              <a:rPr lang="en-US" sz="2000" i="1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97993-D000-4945-82F5-B2761C83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2" b="88056" l="24143" r="71429">
                        <a14:foregroundMark x1="35929" y1="63914" x2="35929" y2="63914"/>
                        <a14:foregroundMark x1="37000" y1="63024" x2="37000" y2="63024"/>
                        <a14:foregroundMark x1="41357" y1="63659" x2="41357" y2="63659"/>
                        <a14:foregroundMark x1="42786" y1="83355" x2="42786" y2="83355"/>
                        <a14:foregroundMark x1="42071" y1="88056" x2="42071" y2="88056"/>
                        <a14:foregroundMark x1="56857" y1="25540" x2="56857" y2="25540"/>
                        <a14:foregroundMark x1="57929" y1="48285" x2="57929" y2="48285"/>
                        <a14:foregroundMark x1="62500" y1="40280" x2="62500" y2="40280"/>
                        <a14:foregroundMark x1="61429" y1="40534" x2="58929" y2="42058"/>
                        <a14:foregroundMark x1="50857" y1="45235" x2="56357" y2="45108"/>
                        <a14:foregroundMark x1="56357" y1="45108" x2="60714" y2="37484"/>
                        <a14:foregroundMark x1="60714" y1="37484" x2="58571" y2="25921"/>
                        <a14:foregroundMark x1="58571" y1="25921" x2="52286" y2="31512"/>
                        <a14:foregroundMark x1="52286" y1="31512" x2="51929" y2="35832"/>
                        <a14:foregroundMark x1="58429" y1="49936" x2="63143" y2="42440"/>
                        <a14:foregroundMark x1="63143" y1="42440" x2="65429" y2="32402"/>
                        <a14:foregroundMark x1="65429" y1="32402" x2="62000" y2="24778"/>
                        <a14:foregroundMark x1="62000" y1="24778" x2="55071" y2="22109"/>
                        <a14:foregroundMark x1="55071" y1="22109" x2="50786" y2="30114"/>
                        <a14:foregroundMark x1="50786" y1="30114" x2="51071" y2="41169"/>
                        <a14:foregroundMark x1="51071" y1="41169" x2="55143" y2="48793"/>
                        <a14:foregroundMark x1="55143" y1="48793" x2="57929" y2="49555"/>
                        <a14:foregroundMark x1="57571" y1="51842" x2="63357" y2="49047"/>
                        <a14:foregroundMark x1="63357" y1="49047" x2="68214" y2="43964"/>
                        <a14:foregroundMark x1="68214" y1="43964" x2="70786" y2="33672"/>
                        <a14:foregroundMark x1="70786" y1="33672" x2="69929" y2="24015"/>
                        <a14:foregroundMark x1="69929" y1="24015" x2="62071" y2="17789"/>
                        <a14:foregroundMark x1="62071" y1="17789" x2="55071" y2="18551"/>
                        <a14:foregroundMark x1="55071" y1="18551" x2="51357" y2="26048"/>
                        <a14:foregroundMark x1="51357" y1="26048" x2="50357" y2="36213"/>
                        <a14:foregroundMark x1="50357" y1="36213" x2="50357" y2="36213"/>
                        <a14:foregroundMark x1="71429" y1="39644" x2="71429" y2="30241"/>
                        <a14:foregroundMark x1="71429" y1="30241" x2="71429" y2="30241"/>
                        <a14:foregroundMark x1="46857" y1="41804" x2="56143" y2="30241"/>
                        <a14:foregroundMark x1="66500" y1="33926" x2="44714" y2="36213"/>
                        <a14:foregroundMark x1="48071" y1="37992" x2="47000" y2="23634"/>
                        <a14:foregroundMark x1="50143" y1="45235" x2="44000" y2="18679"/>
                      </a14:backgroundRemoval>
                    </a14:imgEffect>
                  </a14:imgLayer>
                </a14:imgProps>
              </a:ext>
            </a:extLst>
          </a:blip>
          <a:srcRect l="18649" t="-8921" r="25102" b="8923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761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8C98-F923-8F42-A94B-BECA1226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provides infrastructure to install software and manage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A083-D58C-2F4F-8CCD-BDE6B46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as has been used frequently throughout this course, is a commonly used tool that manages software versions &amp; dependencies (but not operating systems or software speed).</a:t>
            </a:r>
          </a:p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integrates rules </a:t>
            </a:r>
            <a:r>
              <a:rPr lang="en-US" b="1" dirty="0"/>
              <a:t>directly</a:t>
            </a:r>
            <a:r>
              <a:rPr lang="en-US" dirty="0"/>
              <a:t>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such that you can specify the exact version of a tool that will be applied to your data.</a:t>
            </a:r>
          </a:p>
          <a:p>
            <a:r>
              <a:rPr lang="en-US" dirty="0"/>
              <a:t> One caveat: pay attention to the base environment &amp; </a:t>
            </a:r>
            <a:r>
              <a:rPr lang="en-US" dirty="0" err="1"/>
              <a:t>Snakemake</a:t>
            </a:r>
            <a:r>
              <a:rPr lang="en-US" dirty="0"/>
              <a:t> version that you use.</a:t>
            </a:r>
          </a:p>
        </p:txBody>
      </p:sp>
    </p:spTree>
    <p:extLst>
      <p:ext uri="{BB962C8B-B14F-4D97-AF65-F5344CB8AC3E}">
        <p14:creationId xmlns:p14="http://schemas.microsoft.com/office/powerpoint/2010/main" val="3731683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8FA0-224B-5347-8C03-CDB3B592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an environment specification for </a:t>
            </a:r>
            <a:r>
              <a:rPr lang="en-US" dirty="0" err="1"/>
              <a:t>conda</a:t>
            </a:r>
            <a:r>
              <a:rPr lang="en-US" dirty="0"/>
              <a:t> in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2048-E4B8-9C41-B5A7-CAAEBB79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546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6B08-3B76-E54C-A511-31F8C134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allows us to hook our workflow seamlessly into </a:t>
            </a:r>
            <a:r>
              <a:rPr lang="en-US" b="1" dirty="0"/>
              <a:t>high-performance computing systems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F2ED-1977-5243-B7BD-CA405C2D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r>
              <a:rPr lang="en-US" dirty="0"/>
              <a:t> Each rule will become an individual job on the HPC (eventually).</a:t>
            </a:r>
          </a:p>
          <a:p>
            <a:r>
              <a:rPr lang="en-US" dirty="0"/>
              <a:t> First, we should set up </a:t>
            </a:r>
            <a:r>
              <a:rPr lang="en-US" dirty="0" err="1"/>
              <a:t>Snakemake</a:t>
            </a:r>
            <a:r>
              <a:rPr lang="en-US" dirty="0"/>
              <a:t> to run on Poseidon, and create a default profile to use.</a:t>
            </a:r>
          </a:p>
        </p:txBody>
      </p:sp>
    </p:spTree>
    <p:extLst>
      <p:ext uri="{BB962C8B-B14F-4D97-AF65-F5344CB8AC3E}">
        <p14:creationId xmlns:p14="http://schemas.microsoft.com/office/powerpoint/2010/main" val="4157472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3418-2A8D-E64C-A95A-12A12513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profile to integrate with </a:t>
            </a:r>
            <a:r>
              <a:rPr lang="en-US" dirty="0" err="1">
                <a:solidFill>
                  <a:schemeClr val="tx1"/>
                </a:solidFill>
              </a:rPr>
              <a:t>Snakemake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HPC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C348-E127-BB40-9F90-660CD659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For the purposes of this class, we’ll focus on modifying the </a:t>
            </a:r>
            <a:r>
              <a:rPr lang="en-US" b="1" dirty="0"/>
              <a:t>default profile</a:t>
            </a:r>
            <a:r>
              <a:rPr lang="en-US" dirty="0"/>
              <a:t>.</a:t>
            </a:r>
          </a:p>
          <a:p>
            <a:r>
              <a:rPr lang="en-US" dirty="0"/>
              <a:t> Going forward, you might be interested in different profiles for different types of workflows.</a:t>
            </a:r>
          </a:p>
          <a:p>
            <a:r>
              <a:rPr lang="en-US" dirty="0"/>
              <a:t> Get started by creating a default </a:t>
            </a:r>
            <a:r>
              <a:rPr lang="en-US" dirty="0" err="1"/>
              <a:t>Snakemake</a:t>
            </a:r>
            <a:r>
              <a:rPr lang="en-US" dirty="0"/>
              <a:t> profile directory relative to your user’s </a:t>
            </a:r>
            <a:r>
              <a:rPr lang="en-US" b="1" dirty="0"/>
              <a:t>root directory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~/.config/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 </a:t>
            </a:r>
          </a:p>
          <a:p>
            <a:pPr marL="0" indent="0">
              <a:buNone/>
            </a:pPr>
            <a:r>
              <a:rPr lang="en-US" dirty="0"/>
              <a:t>(a –p flag will make sure that the command is silent if the </a:t>
            </a:r>
            <a:r>
              <a:rPr lang="en-US" dirty="0" err="1"/>
              <a:t>dir</a:t>
            </a:r>
            <a:r>
              <a:rPr lang="en-US" dirty="0"/>
              <a:t> exists!)</a:t>
            </a:r>
          </a:p>
        </p:txBody>
      </p:sp>
    </p:spTree>
    <p:extLst>
      <p:ext uri="{BB962C8B-B14F-4D97-AF65-F5344CB8AC3E}">
        <p14:creationId xmlns:p14="http://schemas.microsoft.com/office/powerpoint/2010/main" val="4123291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C2D3-BBE3-8442-A9E1-C8D99023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Next, we’ll open up the profile document using a text editor.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40C-790A-4A48-92BF-338BD389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vim ~/.config/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100" dirty="0">
                <a:cs typeface="Courier New" panose="02070309020205020404" pitchFamily="49" charset="0"/>
              </a:rPr>
              <a:t> You can use any text editor you prefer!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B0DAE-4EA3-0940-9713-0C4DC49B8A3F}"/>
              </a:ext>
            </a:extLst>
          </p:cNvPr>
          <p:cNvSpPr/>
          <p:nvPr/>
        </p:nvSpPr>
        <p:spPr>
          <a:xfrm>
            <a:off x="4331369" y="3360821"/>
            <a:ext cx="7860630" cy="33807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dirty="0">
              <a:solidFill>
                <a:sysClr val="windowText" lastClr="000000"/>
              </a:solidFill>
            </a:endParaRPr>
          </a:p>
          <a:p>
            <a:r>
              <a:rPr lang="en-US" sz="3000" dirty="0">
                <a:solidFill>
                  <a:sysClr val="windowText" lastClr="000000"/>
                </a:solidFill>
              </a:rPr>
              <a:t>Allows us to </a:t>
            </a:r>
            <a:r>
              <a:rPr lang="en-US" sz="3000" dirty="0" err="1">
                <a:solidFill>
                  <a:sysClr val="windowText" lastClr="000000"/>
                </a:solidFill>
              </a:rPr>
              <a:t>conda</a:t>
            </a:r>
            <a:r>
              <a:rPr lang="en-US" sz="3000" dirty="0">
                <a:solidFill>
                  <a:sysClr val="windowText" lastClr="000000"/>
                </a:solidFill>
              </a:rPr>
              <a:t>-integrate!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Prevent specifying during dry runs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Rerun things that appear unfinished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Print out the exact shell commands run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4D7E74-F29C-A245-88D0-B21948B3149E}"/>
              </a:ext>
            </a:extLst>
          </p:cNvPr>
          <p:cNvSpPr/>
          <p:nvPr/>
        </p:nvSpPr>
        <p:spPr>
          <a:xfrm>
            <a:off x="1" y="3304673"/>
            <a:ext cx="4507831" cy="338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000" dirty="0"/>
              <a:t>use-</a:t>
            </a:r>
            <a:r>
              <a:rPr lang="en-US" sz="3000" dirty="0" err="1"/>
              <a:t>conda</a:t>
            </a:r>
            <a:r>
              <a:rPr lang="en-US" sz="3000" dirty="0"/>
              <a:t>: True</a:t>
            </a:r>
          </a:p>
          <a:p>
            <a:r>
              <a:rPr lang="en-US" sz="3000" dirty="0"/>
              <a:t>jobs: 1</a:t>
            </a:r>
          </a:p>
          <a:p>
            <a:r>
              <a:rPr lang="en-US" sz="3000" dirty="0"/>
              <a:t>rerun-incomplete: True</a:t>
            </a:r>
          </a:p>
          <a:p>
            <a:r>
              <a:rPr lang="en-US" sz="3000" dirty="0" err="1"/>
              <a:t>printshellcmds</a:t>
            </a:r>
            <a:r>
              <a:rPr lang="en-US" sz="3000" dirty="0"/>
              <a:t>: True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A22720-384F-7645-A1E3-23C5E2EDCEEF}"/>
              </a:ext>
            </a:extLst>
          </p:cNvPr>
          <p:cNvCxnSpPr>
            <a:cxnSpLocks/>
          </p:cNvCxnSpPr>
          <p:nvPr/>
        </p:nvCxnSpPr>
        <p:spPr>
          <a:xfrm flipH="1">
            <a:off x="3048000" y="4507832"/>
            <a:ext cx="16042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BB1474-1A94-D945-8877-E229736757D8}"/>
              </a:ext>
            </a:extLst>
          </p:cNvPr>
          <p:cNvCxnSpPr>
            <a:cxnSpLocks/>
          </p:cNvCxnSpPr>
          <p:nvPr/>
        </p:nvCxnSpPr>
        <p:spPr>
          <a:xfrm flipH="1">
            <a:off x="1580148" y="4995028"/>
            <a:ext cx="307206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8503E-CD32-1D49-B309-FE1CBA6254AC}"/>
              </a:ext>
            </a:extLst>
          </p:cNvPr>
          <p:cNvCxnSpPr>
            <a:cxnSpLocks/>
          </p:cNvCxnSpPr>
          <p:nvPr/>
        </p:nvCxnSpPr>
        <p:spPr>
          <a:xfrm flipH="1">
            <a:off x="4331370" y="5478379"/>
            <a:ext cx="320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C47F44-EED2-9740-B437-00FC34F761A4}"/>
              </a:ext>
            </a:extLst>
          </p:cNvPr>
          <p:cNvCxnSpPr>
            <a:cxnSpLocks/>
          </p:cNvCxnSpPr>
          <p:nvPr/>
        </p:nvCxnSpPr>
        <p:spPr>
          <a:xfrm flipH="1">
            <a:off x="3785938" y="5997659"/>
            <a:ext cx="86627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6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5323-4703-8844-898B-3B247349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sorts of barriers exist to reproducing a workflow?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E15-D708-194F-9187-C02D7384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steps might not be fully documented</a:t>
            </a:r>
          </a:p>
          <a:p>
            <a:r>
              <a:rPr lang="en-US" dirty="0"/>
              <a:t> The original data might be missing</a:t>
            </a:r>
          </a:p>
        </p:txBody>
      </p:sp>
    </p:spTree>
    <p:extLst>
      <p:ext uri="{BB962C8B-B14F-4D97-AF65-F5344CB8AC3E}">
        <p14:creationId xmlns:p14="http://schemas.microsoft.com/office/powerpoint/2010/main" val="251195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E6A3-9E0F-474F-A903-018DC272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workflows are the next generation of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90E0-9CCD-F544-B2D5-8CAC608D1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Researchers are increasingly committed to improving data integrity and extensibility as datasets grow larger</a:t>
            </a:r>
          </a:p>
          <a:p>
            <a:r>
              <a:rPr lang="en-US" dirty="0"/>
              <a:t> Two major challenges to reproducible workflows:</a:t>
            </a:r>
          </a:p>
          <a:p>
            <a:pPr lvl="1"/>
            <a:r>
              <a:rPr lang="en-US" dirty="0"/>
              <a:t> Interactions with software &amp; infrastructure</a:t>
            </a:r>
          </a:p>
          <a:p>
            <a:pPr lvl="1"/>
            <a:r>
              <a:rPr lang="en-US" dirty="0"/>
              <a:t> Ordered execution of each step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158211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35FE-9874-A942-8F5B-36BDFEC0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Data-intensive biology requires countless conversions, intermediates, &amp;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FD33-208E-194E-9DEF-701DD256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Data-intensive biology is challenging to make reproducible because:</a:t>
            </a:r>
          </a:p>
          <a:p>
            <a:pPr lvl="1"/>
            <a:r>
              <a:rPr lang="en-US" dirty="0"/>
              <a:t> We often wish to change our workflow piecewise, slightly tweaking parameters &amp; re-running the analysis</a:t>
            </a:r>
          </a:p>
          <a:p>
            <a:pPr lvl="1"/>
            <a:r>
              <a:rPr lang="en-US" dirty="0"/>
              <a:t> Software tools often produce a lot of intermediate files…and not all file formats are created equal</a:t>
            </a:r>
          </a:p>
          <a:p>
            <a:pPr lvl="1"/>
            <a:r>
              <a:rPr lang="en-US" dirty="0"/>
              <a:t> Small errors in intermediates can cause </a:t>
            </a:r>
            <a:r>
              <a:rPr lang="en-US" b="1" dirty="0"/>
              <a:t>big headaches </a:t>
            </a:r>
            <a:r>
              <a:rPr lang="en-US" dirty="0"/>
              <a:t>downstream</a:t>
            </a:r>
          </a:p>
          <a:p>
            <a:pPr lvl="1"/>
            <a:r>
              <a:rPr lang="en-US" dirty="0"/>
              <a:t> Users with limited computational experience may lack exposure to workflow approaches</a:t>
            </a:r>
          </a:p>
        </p:txBody>
      </p:sp>
    </p:spTree>
    <p:extLst>
      <p:ext uri="{BB962C8B-B14F-4D97-AF65-F5344CB8AC3E}">
        <p14:creationId xmlns:p14="http://schemas.microsoft.com/office/powerpoint/2010/main" val="411821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A2E9-7B23-FC41-8EED-C681A686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40C14-3264-474B-A810-F445964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80471"/>
            <a:ext cx="11353800" cy="50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6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CBD0-49B7-E04F-9D58-24F46C46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480EE-D65B-F74A-A3D1-E58B814C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1690688"/>
            <a:ext cx="9015663" cy="49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383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2157</Words>
  <Application>Microsoft Macintosh PowerPoint</Application>
  <PresentationFormat>Widescreen</PresentationFormat>
  <Paragraphs>237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Avenir Next LT Pro</vt:lpstr>
      <vt:lpstr>AvenirNext LT Pro Medium</vt:lpstr>
      <vt:lpstr>Calibri</vt:lpstr>
      <vt:lpstr>Courier New</vt:lpstr>
      <vt:lpstr>Posterama</vt:lpstr>
      <vt:lpstr>TwitterChirp</vt:lpstr>
      <vt:lpstr>ExploreVTI</vt:lpstr>
      <vt:lpstr>Snakemake: modern descendant of the original 70s software workhorse</vt:lpstr>
      <vt:lpstr>[Day 1] – Reproducible workflows</vt:lpstr>
      <vt:lpstr>Pair/3 up with the person next to you!  (5 minutes)</vt:lpstr>
      <vt:lpstr>What is reproducibility anyway?</vt:lpstr>
      <vt:lpstr>What sorts of barriers exist to reproducing a workflow?</vt:lpstr>
      <vt:lpstr>Reproducible workflows are the next generation of data analysis</vt:lpstr>
      <vt:lpstr>Data-intensive biology requires countless conversions, intermediates, &amp; modifications</vt:lpstr>
      <vt:lpstr>Some approachable web-based tools exist for workflow development</vt:lpstr>
      <vt:lpstr>Some approachable web-based tools exist for workflow development</vt:lpstr>
      <vt:lpstr>Other workflow development managers use script-based approaches</vt:lpstr>
      <vt:lpstr>Not all workflow managers are created equal…but different managers are better for different jobs.</vt:lpstr>
      <vt:lpstr>We’ll focus on Snakemake for this course.</vt:lpstr>
      <vt:lpstr>Some elements of reproducibility apply to all workflow management tools.</vt:lpstr>
      <vt:lpstr>Snakemake makes software accessible – with conda, it’s the junior, “soft” version of containerization (when used w/o Docker/Singularity) </vt:lpstr>
      <vt:lpstr>Discussion questions</vt:lpstr>
      <vt:lpstr>Things that were surprising or resonated from the reading?</vt:lpstr>
      <vt:lpstr>[Day 1] - Downloading Snakemake with conda</vt:lpstr>
      <vt:lpstr>conda create –n snakemake –c conda-forge –c bioconda snakemake mamba</vt:lpstr>
      <vt:lpstr>[Day 1] Trying out creating a Snakemake workflow!</vt:lpstr>
      <vt:lpstr>Step 1: Creating a fresh directory for our Snakemake workflow</vt:lpstr>
      <vt:lpstr>Running our newly-created Snakemake workflow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Snakemake rule structure is predictable and ordered.</vt:lpstr>
      <vt:lpstr>What if we only wanted to select a few files to process from our folder?</vt:lpstr>
      <vt:lpstr>Configuration files provide a lookup table that Snakemake will use for processing.</vt:lpstr>
      <vt:lpstr>Snakemake provides infrastructure to install software and manage dependencies.</vt:lpstr>
      <vt:lpstr>Creating an environment specification for conda in Snakemake</vt:lpstr>
      <vt:lpstr>Snakemake allows us to hook our workflow seamlessly into high-performance computing systems.</vt:lpstr>
      <vt:lpstr>Creating a profile to integrate with Snakemake on the HPC.</vt:lpstr>
      <vt:lpstr>Next, we’ll open up the profile document using a text editor.</vt:lpstr>
      <vt:lpstr>Snakemake as part of an ecosystem of workflow management software tools</vt:lpstr>
      <vt:lpstr>FAIR data practices</vt:lpstr>
      <vt:lpstr>Preparing for two phases of tool use &amp;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54</cp:revision>
  <dcterms:created xsi:type="dcterms:W3CDTF">2021-11-29T21:06:04Z</dcterms:created>
  <dcterms:modified xsi:type="dcterms:W3CDTF">2021-11-30T15:04:32Z</dcterms:modified>
</cp:coreProperties>
</file>